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11" autoAdjust="0"/>
  </p:normalViewPr>
  <p:slideViewPr>
    <p:cSldViewPr>
      <p:cViewPr varScale="1">
        <p:scale>
          <a:sx n="74" d="100"/>
          <a:sy n="74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1373-07BC-4A13-AA8A-DA05F0F87794}" type="datetimeFigureOut">
              <a:rPr lang="vi-VN" smtClean="0"/>
              <a:t>19/03/2019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534EF-F876-4931-AC28-4965A573AC7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82536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1373-07BC-4A13-AA8A-DA05F0F87794}" type="datetimeFigureOut">
              <a:rPr lang="vi-VN" smtClean="0"/>
              <a:t>19/03/2019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534EF-F876-4931-AC28-4965A573AC7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19234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1373-07BC-4A13-AA8A-DA05F0F87794}" type="datetimeFigureOut">
              <a:rPr lang="vi-VN" smtClean="0"/>
              <a:t>19/03/2019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534EF-F876-4931-AC28-4965A573AC7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6947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1373-07BC-4A13-AA8A-DA05F0F87794}" type="datetimeFigureOut">
              <a:rPr lang="vi-VN" smtClean="0"/>
              <a:t>19/03/2019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534EF-F876-4931-AC28-4965A573AC7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46728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1373-07BC-4A13-AA8A-DA05F0F87794}" type="datetimeFigureOut">
              <a:rPr lang="vi-VN" smtClean="0"/>
              <a:t>19/03/2019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534EF-F876-4931-AC28-4965A573AC7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70875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1373-07BC-4A13-AA8A-DA05F0F87794}" type="datetimeFigureOut">
              <a:rPr lang="vi-VN" smtClean="0"/>
              <a:t>19/03/2019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534EF-F876-4931-AC28-4965A573AC7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831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1373-07BC-4A13-AA8A-DA05F0F87794}" type="datetimeFigureOut">
              <a:rPr lang="vi-VN" smtClean="0"/>
              <a:t>19/03/2019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534EF-F876-4931-AC28-4965A573AC7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72836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1373-07BC-4A13-AA8A-DA05F0F87794}" type="datetimeFigureOut">
              <a:rPr lang="vi-VN" smtClean="0"/>
              <a:t>19/03/2019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534EF-F876-4931-AC28-4965A573AC7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62868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1373-07BC-4A13-AA8A-DA05F0F87794}" type="datetimeFigureOut">
              <a:rPr lang="vi-VN" smtClean="0"/>
              <a:t>19/03/2019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534EF-F876-4931-AC28-4965A573AC7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4600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1373-07BC-4A13-AA8A-DA05F0F87794}" type="datetimeFigureOut">
              <a:rPr lang="vi-VN" smtClean="0"/>
              <a:t>19/03/2019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534EF-F876-4931-AC28-4965A573AC7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76419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1373-07BC-4A13-AA8A-DA05F0F87794}" type="datetimeFigureOut">
              <a:rPr lang="vi-VN" smtClean="0"/>
              <a:t>19/03/2019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534EF-F876-4931-AC28-4965A573AC7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22794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F1373-07BC-4A13-AA8A-DA05F0F87794}" type="datetimeFigureOut">
              <a:rPr lang="vi-VN" smtClean="0"/>
              <a:t>19/03/2019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534EF-F876-4931-AC28-4965A573AC7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39937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76199"/>
          </a:xfrm>
        </p:spPr>
        <p:txBody>
          <a:bodyPr>
            <a:normAutofit fontScale="90000"/>
          </a:bodyPr>
          <a:lstStyle/>
          <a:p>
            <a:endParaRPr lang="vi-V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0" y="1228130"/>
                <a:ext cx="9144000" cy="562987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I.Đạo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hàm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của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một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số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hàm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số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thường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gặp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:</a:t>
                </a:r>
              </a:p>
              <a:p>
                <a:pPr algn="l"/>
                <a:r>
                  <a:rPr lang="en-US" sz="2800" b="1" dirty="0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1/</a:t>
                </a:r>
                <a:r>
                  <a:rPr lang="en-US" sz="2800" b="1" dirty="0" err="1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Định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lý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1: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Hàm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số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y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(n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∈</m:t>
                    </m:r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N, n&gt;1)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có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đạo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hàm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tại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∀</m:t>
                    </m:r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x</a:t>
                </a:r>
                <a:r>
                  <a:rPr lang="en-US" sz="2800" b="1" dirty="0">
                    <a:solidFill>
                      <a:prstClr val="black"/>
                    </a:solidFill>
                    <a:ea typeface="Cambria Math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∈</m:t>
                    </m:r>
                    <m:r>
                      <a:rPr lang="en-US" sz="2800" b="1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𝐑</m:t>
                    </m:r>
                  </m:oMath>
                </a14:m>
                <a:endParaRPr lang="en-US" sz="280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l"/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                     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và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: 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)’ = n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𝒏</m:t>
                        </m:r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 (1)</a:t>
                </a:r>
              </a:p>
              <a:p>
                <a:pPr algn="l"/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CM: SGK</a:t>
                </a:r>
              </a:p>
              <a:p>
                <a:pPr algn="l"/>
                <a:r>
                  <a:rPr lang="en-US" sz="2800" b="1" u="sng" dirty="0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VD: 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𝟓</m:t>
                        </m:r>
                      </m:sup>
                    </m:sSup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’= 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𝟓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= 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𝟒</m:t>
                        </m:r>
                      </m:sup>
                    </m:sSup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  <a:p>
                <a:pPr algn="l"/>
                <a:r>
                  <a:rPr lang="en-US" sz="28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      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𝒎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+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𝟐</m:t>
                        </m:r>
                      </m:sup>
                    </m:sSup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cs typeface="Calibri" panose="020F0502020204030204" pitchFamily="34" charset="0"/>
                      </a:rPr>
                      <m:t>)′</m:t>
                    </m:r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= (m+2)</a:t>
                </a:r>
                <a:r>
                  <a:rPr lang="en-US" sz="2800" b="1" dirty="0">
                    <a:solidFill>
                      <a:prstClr val="black"/>
                    </a:solidFill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𝒎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+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𝟐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= </a:t>
                </a:r>
                <a:r>
                  <a:rPr lang="en-US" sz="2800" b="1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(m+2)</a:t>
                </a:r>
                <a:r>
                  <a:rPr lang="en-US" sz="2800" b="1" dirty="0">
                    <a:solidFill>
                      <a:prstClr val="black"/>
                    </a:solidFill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𝒎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+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  <a:p>
                <a:pPr algn="l"/>
                <a:r>
                  <a:rPr lang="en-US" sz="2800" b="1" u="sng" dirty="0" err="1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Chú</a:t>
                </a:r>
                <a:r>
                  <a:rPr lang="en-US" sz="2800" b="1" u="sng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ý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:              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(C)’ = 0  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(2)      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với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là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hằng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số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  <a:p>
                <a:pPr algn="l"/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             (x)’ </a:t>
                </a:r>
                <a:r>
                  <a:rPr lang="en-US" sz="2800" b="1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= 1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 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(3)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      </a:t>
                </a:r>
                <a:r>
                  <a:rPr lang="en-US" sz="2800" b="1" dirty="0" err="1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với</a:t>
                </a:r>
                <a:r>
                  <a:rPr lang="en-US" sz="2800" b="1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x</a:t>
                </a:r>
                <a:r>
                  <a:rPr lang="en-US" sz="2800" b="1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là</a:t>
                </a:r>
                <a:r>
                  <a:rPr lang="en-US" sz="2800" b="1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đối</a:t>
                </a:r>
                <a:r>
                  <a:rPr lang="en-US" sz="2800" b="1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số</a:t>
                </a:r>
                <a:r>
                  <a:rPr lang="en-US" sz="2800" b="1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  <a:p>
                <a:pPr algn="l"/>
                <a:r>
                  <a:rPr lang="en-US" sz="2800" b="1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Ở (2): </a:t>
                </a:r>
                <a:r>
                  <a:rPr lang="en-US" sz="2800" b="1" dirty="0" err="1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thấy</a:t>
                </a:r>
                <a:r>
                  <a:rPr lang="en-US" sz="2800" b="1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ngay</a:t>
                </a:r>
                <a:r>
                  <a:rPr lang="en-US" sz="2800" b="1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hàm</a:t>
                </a:r>
                <a:r>
                  <a:rPr lang="en-US" sz="2800" b="1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số</a:t>
                </a:r>
                <a:r>
                  <a:rPr lang="en-US" sz="2800" b="1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y = C (</a:t>
                </a:r>
                <a:r>
                  <a:rPr lang="en-US" sz="2800" b="1" dirty="0" err="1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hằng</a:t>
                </a:r>
                <a:r>
                  <a:rPr lang="en-US" sz="2800" b="1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số</a:t>
                </a:r>
                <a:r>
                  <a:rPr lang="en-US" sz="2800" b="1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) </a:t>
                </a:r>
                <a:r>
                  <a:rPr lang="en-US" sz="2800" b="1" dirty="0" err="1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thì</a:t>
                </a:r>
                <a:r>
                  <a:rPr lang="en-US" sz="2800" b="1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∆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𝒚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𝟎</m:t>
                    </m:r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∀∆</m:t>
                    </m:r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x, do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đó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∆</m:t>
                        </m:r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𝒚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∆</m:t>
                        </m:r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= 0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vậy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y’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  <a:cs typeface="Calibri" panose="020F0502020204030204" pitchFamily="34" charset="0"/>
                              </a:rPr>
                              <m:t>∆</m:t>
                            </m:r>
                            <m:r>
                              <a:rPr lang="en-US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  <a:cs typeface="Calibri" panose="020F0502020204030204" pitchFamily="34" charset="0"/>
                              </a:rPr>
                              <m:t>𝒙</m:t>
                            </m:r>
                            <m:r>
                              <a:rPr lang="en-US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  <a:cs typeface="Calibri" panose="020F0502020204030204" pitchFamily="34" charset="0"/>
                              </a:rPr>
                              <m:t>→</m:t>
                            </m:r>
                            <m:r>
                              <a:rPr lang="en-US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  <a:cs typeface="Calibri" panose="020F0502020204030204" pitchFamily="34" charset="0"/>
                              </a:rPr>
                              <m:t>𝟎</m:t>
                            </m:r>
                          </m:lim>
                        </m:limLow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(</m:t>
                        </m:r>
                      </m:fName>
                      <m:e>
                        <m:f>
                          <m:f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</m:ctrlPr>
                          </m:fPr>
                          <m:num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Calibri" panose="020F0502020204030204" pitchFamily="34" charset="0"/>
                              </a:rPr>
                              <m:t>∆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Calibri" panose="020F0502020204030204" pitchFamily="34" charset="0"/>
                              </a:rPr>
                              <m:t>𝒚</m:t>
                            </m:r>
                          </m:num>
                          <m:den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Calibri" panose="020F0502020204030204" pitchFamily="34" charset="0"/>
                              </a:rPr>
                              <m:t>∆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Calibri" panose="020F0502020204030204" pitchFamily="34" charset="0"/>
                              </a:rPr>
                              <m:t>𝒙</m:t>
                            </m:r>
                          </m:den>
                        </m:f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=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lim</m:t>
                        </m:r>
                      </m:e>
                      <m:lim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∆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𝒙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→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𝟎</m:t>
                        </m:r>
                      </m:lim>
                    </m:limLow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0 = 0. </a:t>
                </a:r>
                <a:r>
                  <a:rPr lang="en-US" sz="2800" b="1" dirty="0" err="1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Tương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tự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cho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(3)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  <a:endParaRPr lang="vi-VN" sz="28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0" y="1228130"/>
                <a:ext cx="9144000" cy="5629870"/>
              </a:xfrm>
              <a:blipFill rotWithShape="1">
                <a:blip r:embed="rId2"/>
                <a:stretch>
                  <a:fillRect l="-1333" t="-97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0" y="304800"/>
            <a:ext cx="8991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Các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quy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tắc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tính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đạo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hàm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5672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vi-V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381000"/>
                <a:ext cx="9144000" cy="64770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2/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Định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lý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2: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hàm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số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y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 smtClean="0">
                            <a:latin typeface="Cambria Math"/>
                            <a:cs typeface="Calibri" panose="020F050202020403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latin typeface="Cambria Math"/>
                            <a:cs typeface="Calibri" panose="020F0502020204030204" pitchFamily="34" charset="0"/>
                          </a:rPr>
                          <m:t>𝒙</m:t>
                        </m:r>
                      </m:e>
                    </m:rad>
                  </m:oMath>
                </a14:m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có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đạo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hàm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∀</m:t>
                    </m:r>
                  </m:oMath>
                </a14:m>
                <a:r>
                  <a:rPr lang="en-US" sz="2800" b="1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x &gt; 0 </a:t>
                </a:r>
                <a:r>
                  <a:rPr lang="en-US" sz="2800" b="1" dirty="0" err="1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và</a:t>
                </a:r>
                <a:r>
                  <a:rPr lang="en-US" sz="2800" b="1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:</a:t>
                </a:r>
              </a:p>
              <a:p>
                <a:pPr marL="0" indent="0">
                  <a:buNone/>
                </a:pPr>
                <a:r>
                  <a:rPr lang="en-US" sz="2800" b="1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                         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1" i="1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𝒙</m:t>
                        </m:r>
                      </m:e>
                    </m:rad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)’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𝒙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   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(4)</a:t>
                </a:r>
              </a:p>
              <a:p>
                <a:pPr marL="0" indent="0">
                  <a:buNone/>
                </a:pP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CM: SGK</a:t>
                </a:r>
              </a:p>
              <a:p>
                <a:pPr marL="0" indent="0">
                  <a:buNone/>
                </a:pP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II.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Đạo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hàm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của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tổng,hiệu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tích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thương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2800" b="1" dirty="0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1/</a:t>
                </a:r>
                <a:r>
                  <a:rPr lang="en-US" sz="2800" b="1" dirty="0" err="1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ĐỊnh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lý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2: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cho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hàm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số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u = u(x)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và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v = v(x)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có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đạo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hàm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tại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 </a:t>
                </a:r>
              </a:p>
              <a:p>
                <a:pPr marL="0" indent="0">
                  <a:buNone/>
                </a:pPr>
                <a:r>
                  <a:rPr lang="en-US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  x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 </m:t>
                    </m:r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∈</m:t>
                    </m:r>
                  </m:oMath>
                </a14:m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tập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xác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định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.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Khi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đó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 a/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(u + v)’ = u’ + v’                   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b/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(u 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- </a:t>
                </a:r>
                <a:r>
                  <a:rPr lang="en-US" sz="2800" b="1" dirty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v)’ = u’ 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- </a:t>
                </a:r>
                <a:r>
                  <a:rPr lang="en-US" sz="2800" b="1" dirty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v’ </a:t>
                </a:r>
                <a:endParaRPr lang="en-US" sz="2800" b="1" dirty="0" smtClean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r>
                  <a:rPr lang="en-US" sz="2800" b="1" dirty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 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c/ </a:t>
                </a:r>
                <a:r>
                  <a:rPr lang="en-US" sz="2800" b="1" dirty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(u .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v</a:t>
                </a:r>
                <a:r>
                  <a:rPr lang="en-US" sz="2800" b="1" dirty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)’ 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= </a:t>
                </a:r>
                <a:r>
                  <a:rPr lang="en-US" sz="2800" b="1" dirty="0" err="1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uv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’ + </a:t>
                </a:r>
                <a:r>
                  <a:rPr lang="en-US" sz="2800" b="1" dirty="0" err="1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u’v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   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d/ </a:t>
                </a:r>
                <a:r>
                  <a:rPr lang="en-US" sz="2800" b="1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𝒖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𝒗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)’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𝒗</m:t>
                        </m:r>
                        <m:sSup>
                          <m:sSupPr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𝒖</m:t>
                            </m:r>
                          </m:e>
                          <m:sup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𝒗</m:t>
                            </m:r>
                          </m:e>
                          <m:sup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𝒖</m:t>
                        </m:r>
                      </m:num>
                      <m:den>
                        <m:sSup>
                          <m:sSupPr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𝒗</m:t>
                            </m:r>
                          </m:e>
                          <m:sup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CM: SGK.</a:t>
                </a:r>
              </a:p>
              <a:p>
                <a:pPr marL="0" indent="0">
                  <a:buNone/>
                </a:pP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chú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ý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cách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nhớ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công</a:t>
                </a:r>
                <a:r>
                  <a:rPr lang="en-US" sz="2800" b="1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thức</a:t>
                </a:r>
                <a:r>
                  <a:rPr lang="en-US" sz="2800" b="1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đạo</a:t>
                </a:r>
                <a:r>
                  <a:rPr lang="en-US" sz="2800" b="1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hàm</a:t>
                </a:r>
                <a:r>
                  <a:rPr lang="en-US" sz="2800" b="1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theo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quy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luật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,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không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học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thuộc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lòng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).</a:t>
                </a:r>
                <a:endParaRPr lang="vi-VN" sz="2800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381000"/>
                <a:ext cx="9144000" cy="6477000"/>
              </a:xfrm>
              <a:blipFill rotWithShape="1">
                <a:blip r:embed="rId2"/>
                <a:stretch>
                  <a:fillRect l="-1333" t="-7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283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vi-V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457200"/>
                <a:ext cx="8839200" cy="640080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VD: a/   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smtClean="0">
                            <a:latin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latin typeface="Cambria Math"/>
                            <a:cs typeface="Calibri" panose="020F050202020403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2800" b="1" i="1" smtClean="0">
                            <a:latin typeface="Cambria Math"/>
                            <a:cs typeface="Calibri" panose="020F050202020403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 smtClean="0">
                            <a:latin typeface="Cambria Math"/>
                            <a:cs typeface="Calibri" panose="020F050202020403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latin typeface="Cambria Math"/>
                            <a:cs typeface="Calibri" panose="020F0502020204030204" pitchFamily="34" charset="0"/>
                          </a:rPr>
                          <m:t>𝒙</m:t>
                        </m:r>
                      </m:e>
                    </m:rad>
                  </m:oMath>
                </a14:m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/>
                            <a:cs typeface="Calibri" panose="020F0502020204030204" pitchFamily="34" charset="0"/>
                          </a:rPr>
                          <m:t>𝒙</m:t>
                        </m:r>
                        <m:r>
                          <a:rPr lang="en-US" sz="2800" b="1" i="1" smtClean="0">
                            <a:latin typeface="Cambria Math"/>
                            <a:cs typeface="Calibri" panose="020F0502020204030204" pitchFamily="34" charset="0"/>
                          </a:rPr>
                          <m:t>+</m:t>
                        </m:r>
                        <m:r>
                          <a:rPr lang="en-US" sz="2800" b="1" i="1" smtClean="0">
                            <a:latin typeface="Cambria Math"/>
                            <a:cs typeface="Calibri" panose="020F050202020403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latin typeface="Cambria Math"/>
                            <a:cs typeface="Calibri" panose="020F0502020204030204" pitchFamily="34" charset="0"/>
                          </a:rPr>
                          <m:t>𝒙</m:t>
                        </m:r>
                        <m:r>
                          <a:rPr lang="en-US" sz="2800" b="1" i="1" smtClean="0">
                            <a:latin typeface="Cambria Math"/>
                            <a:cs typeface="Calibri" panose="020F0502020204030204" pitchFamily="34" charset="0"/>
                          </a:rPr>
                          <m:t> −</m:t>
                        </m:r>
                        <m:r>
                          <a:rPr lang="en-US" sz="2800" b="1" i="1" smtClean="0">
                            <a:latin typeface="Cambria Math"/>
                            <a:cs typeface="Calibri" panose="020F0502020204030204" pitchFamily="34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)’ =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𝟐</m:t>
                        </m:r>
                      </m:sup>
                    </m:sSup>
                    <m:r>
                      <a:rPr lang="en-US" sz="2800" b="1" i="0" smtClean="0">
                        <a:solidFill>
                          <a:prstClr val="black"/>
                        </a:solidFill>
                        <a:latin typeface="Cambria Math"/>
                        <a:cs typeface="Calibri" panose="020F0502020204030204" pitchFamily="34" charset="0"/>
                      </a:rPr>
                      <m:t>)′</m:t>
                    </m:r>
                  </m:oMath>
                </a14:m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+ 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𝒙</m:t>
                        </m:r>
                      </m:e>
                    </m:rad>
                  </m:oMath>
                </a14:m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)’ –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𝒙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+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𝒙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 −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)’</a:t>
                </a:r>
              </a:p>
              <a:p>
                <a:pPr marL="0" indent="0">
                  <a:buNone/>
                </a:pP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= 2x+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/>
                            <a:cs typeface="Calibri" panose="020F050202020403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latin typeface="Cambria Math"/>
                            <a:cs typeface="Calibri" panose="020F0502020204030204" pitchFamily="34" charset="0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𝒙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800" b="1" i="1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Calibri" panose="020F050202020403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en-US" sz="2800" b="1" i="1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Calibri" panose="020F0502020204030204" pitchFamily="34" charset="0"/>
                                  </a:rPr>
                                  <m:t>𝒙</m:t>
                                </m:r>
                                <m:r>
                                  <a:rPr lang="en-US" sz="2800" b="1" i="1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Calibri" panose="020F0502020204030204" pitchFamily="34" charset="0"/>
                                  </a:rPr>
                                  <m:t>−</m:t>
                                </m:r>
                                <m:r>
                                  <a:rPr lang="en-US" sz="2800" b="1" i="1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Calibri" panose="020F0502020204030204" pitchFamily="34" charset="0"/>
                                  </a:rPr>
                                  <m:t>𝟏</m:t>
                                </m:r>
                              </m:e>
                            </m:d>
                          </m:e>
                          <m:sup/>
                        </m:sSup>
                        <m:d>
                          <m:dPr>
                            <m:ctrlP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𝒙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+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𝟏</m:t>
                            </m:r>
                          </m:e>
                        </m:d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′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−(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𝒙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 −</m:t>
                        </m:r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𝟏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)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′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(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𝒙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+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𝟏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(</m:t>
                            </m:r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𝒙</m:t>
                            </m:r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 −</m:t>
                            </m:r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𝟏</m:t>
                            </m:r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= 2x +</a:t>
                </a:r>
                <a:r>
                  <a:rPr lang="en-US" sz="2800" b="1" dirty="0">
                    <a:solidFill>
                      <a:prstClr val="black"/>
                    </a:solidFill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𝒙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𝟏</m:t>
                        </m:r>
                        <m:d>
                          <m:d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𝒙</m:t>
                            </m:r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−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𝟏</m:t>
                            </m:r>
                          </m:e>
                        </m:d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−</m:t>
                        </m:r>
                        <m:d>
                          <m:d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𝒙</m:t>
                            </m:r>
                            <m:r>
                              <a:rPr lang="en-US" sz="28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+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𝟏</m:t>
                            </m:r>
                          </m:e>
                        </m:d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(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𝒙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 −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𝟏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en-US" sz="2800" b="1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= </a:t>
                </a:r>
                <a:r>
                  <a:rPr lang="en-US" sz="2800" b="1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2x +</a:t>
                </a:r>
                <a:r>
                  <a:rPr lang="en-US" sz="2800" b="1" dirty="0">
                    <a:solidFill>
                      <a:prstClr val="black"/>
                    </a:solidFill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𝒙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800" b="1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𝟐</m:t>
                        </m:r>
                      </m:num>
                      <m:den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(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𝒙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 −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𝟏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= </a:t>
                </a:r>
                <a:r>
                  <a:rPr lang="en-US" sz="2800" b="1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2x +</a:t>
                </a:r>
                <a:r>
                  <a:rPr lang="en-US" sz="2800" b="1" dirty="0">
                    <a:solidFill>
                      <a:prstClr val="black"/>
                    </a:solidFill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𝒙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800" b="1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𝟐</m:t>
                        </m:r>
                      </m:num>
                      <m:den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(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𝒙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 −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𝟏</m:t>
                            </m:r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en-US" sz="2800" b="1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r>
                  <a:rPr lang="en-US" sz="2800" b="1" dirty="0" err="1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Hệ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quả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1/ (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</a:t>
                </a:r>
                <a:r>
                  <a:rPr lang="en-US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u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)’ = 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u’   (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là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hằng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số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). VD: (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 smtClean="0">
                            <a:latin typeface="Cambria Math"/>
                            <a:cs typeface="Calibri" panose="020F050202020403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latin typeface="Cambria Math"/>
                            <a:cs typeface="Calibri" panose="020F0502020204030204" pitchFamily="34" charset="0"/>
                          </a:rPr>
                          <m:t>𝟐</m:t>
                        </m:r>
                      </m:e>
                    </m:rad>
                  </m:oMath>
                </a14:m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x)’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𝟐</m:t>
                        </m:r>
                      </m:e>
                    </m:rad>
                  </m:oMath>
                </a14:m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2/ 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𝒗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)’=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C0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𝒗</m:t>
                        </m:r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′</m:t>
                        </m:r>
                      </m:num>
                      <m:den>
                        <m:sSup>
                          <m:sSupPr>
                            <m:ctrlPr>
                              <a:rPr lang="en-US" sz="2800" b="1" i="1">
                                <a:solidFill>
                                  <a:srgbClr val="C00000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srgbClr val="C00000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𝒗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srgbClr val="C00000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. ( v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≠</m:t>
                    </m:r>
                  </m:oMath>
                </a14:m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0). VD: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C0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𝟑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𝒙</m:t>
                        </m:r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+</m:t>
                        </m:r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)’ = 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3.[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C0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(</m:t>
                        </m:r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𝒙</m:t>
                        </m:r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+</m:t>
                        </m:r>
                        <m:r>
                          <a:rPr lang="en-US" sz="2800" b="1" i="1">
                            <a:solidFill>
                              <a:srgbClr val="C0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𝟑</m:t>
                        </m:r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)′</m:t>
                        </m:r>
                      </m:num>
                      <m:den>
                        <m:sSup>
                          <m:sSupPr>
                            <m:ctrlPr>
                              <a:rPr lang="en-US" sz="2800" b="1" i="1">
                                <a:solidFill>
                                  <a:srgbClr val="C00000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srgbClr val="C00000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(</m:t>
                            </m:r>
                            <m:r>
                              <a:rPr lang="en-US" sz="2800" b="1" i="1" smtClean="0">
                                <a:solidFill>
                                  <a:srgbClr val="C00000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𝒙</m:t>
                            </m:r>
                            <m:r>
                              <a:rPr lang="en-US" sz="2800" b="1" i="1" smtClean="0">
                                <a:solidFill>
                                  <a:srgbClr val="C00000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+</m:t>
                            </m:r>
                            <m:r>
                              <a:rPr lang="en-US" sz="2800" b="1" i="1" smtClean="0">
                                <a:solidFill>
                                  <a:srgbClr val="C00000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𝟑</m:t>
                            </m:r>
                            <m:r>
                              <a:rPr lang="en-US" sz="2800" b="1" i="1" smtClean="0">
                                <a:solidFill>
                                  <a:srgbClr val="C00000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srgbClr val="C00000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] 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=</a:t>
                </a:r>
                <a:r>
                  <a:rPr lang="en-US" sz="2800" b="1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C0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𝟑</m:t>
                        </m:r>
                      </m:num>
                      <m:den>
                        <m:sSup>
                          <m:sSupPr>
                            <m:ctrlPr>
                              <a:rPr lang="en-US" sz="2800" b="1" i="1">
                                <a:solidFill>
                                  <a:srgbClr val="C00000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srgbClr val="C00000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(</m:t>
                            </m:r>
                            <m:r>
                              <a:rPr lang="en-US" sz="2800" b="1" i="1">
                                <a:solidFill>
                                  <a:srgbClr val="C00000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𝒙</m:t>
                            </m:r>
                            <m:r>
                              <a:rPr lang="en-US" sz="2800" b="1" i="1">
                                <a:solidFill>
                                  <a:srgbClr val="C00000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+</m:t>
                            </m:r>
                            <m:r>
                              <a:rPr lang="en-US" sz="2800" b="1" i="1">
                                <a:solidFill>
                                  <a:srgbClr val="C00000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𝟑</m:t>
                            </m:r>
                            <m:r>
                              <a:rPr lang="en-US" sz="2800" b="1" i="1">
                                <a:solidFill>
                                  <a:srgbClr val="C00000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srgbClr val="C00000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III.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Đạo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hàm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của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hàm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hợp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2800" b="1" dirty="0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1/</a:t>
                </a:r>
                <a:r>
                  <a:rPr lang="en-US" sz="2800" b="1" dirty="0" err="1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Định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lý</a:t>
                </a:r>
                <a:r>
                  <a:rPr lang="en-US" sz="2800" b="1" dirty="0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3: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cho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hàm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số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y= y(u)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có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đạo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hàm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y’(u)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và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hàm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số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u = u(x)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có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đạo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hàm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tại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x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là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u’(x).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Khi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đó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             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y(x)’ = y’(u). u’(x) </a:t>
                </a:r>
              </a:p>
              <a:p>
                <a:pPr marL="0" indent="0">
                  <a:buNone/>
                </a:pPr>
                <a:endParaRPr lang="en-US" sz="2800" b="1" dirty="0" smtClean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endParaRPr lang="vi-VN" sz="2800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457200"/>
                <a:ext cx="8839200" cy="6400800"/>
              </a:xfrm>
              <a:blipFill rotWithShape="1">
                <a:blip r:embed="rId2"/>
                <a:stretch>
                  <a:fillRect l="-1379" b="-219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17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vi-V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457200"/>
                <a:ext cx="8991600" cy="6400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800" b="1" u="sng" dirty="0" err="1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Áp</a:t>
                </a:r>
                <a:r>
                  <a:rPr lang="en-US" sz="2800" b="1" u="sng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u="sng" dirty="0" err="1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dụng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: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cho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hàm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số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: 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a/ y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𝒖</m:t>
                        </m:r>
                      </m:e>
                      <m:sup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𝒎</m:t>
                        </m:r>
                      </m:sup>
                    </m:sSup>
                  </m:oMath>
                </a14:m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ở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đó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u = u(x)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thì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                 y’(x) =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latin typeface="Cambria Math"/>
                            <a:cs typeface="Calibri" panose="020F0502020204030204" pitchFamily="34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en-US" sz="2800" b="1" i="1" dirty="0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1" i="1" dirty="0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𝒖</m:t>
                            </m:r>
                          </m:e>
                          <m:sup>
                            <m:r>
                              <a:rPr lang="en-US" sz="2800" b="1" i="1" dirty="0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𝒎</m:t>
                            </m:r>
                          </m:sup>
                        </m:sSup>
                        <m:r>
                          <a:rPr lang="en-US" sz="2800" b="1" i="1" dirty="0" smtClean="0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)′</m:t>
                        </m:r>
                      </m:e>
                      <m:sub>
                        <m:r>
                          <a:rPr lang="en-US" sz="2800" b="1" i="1" smtClean="0">
                            <a:latin typeface="Cambria Math"/>
                            <a:cs typeface="Calibri" panose="020F0502020204030204" pitchFamily="34" charset="0"/>
                          </a:rPr>
                          <m:t>𝒖</m:t>
                        </m:r>
                      </m:sub>
                    </m:sSub>
                  </m:oMath>
                </a14:m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dirty="0" smtClean="0">
                            <a:latin typeface="Cambria Math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800" b="1" i="1" dirty="0" smtClean="0">
                            <a:latin typeface="Cambria Math"/>
                            <a:cs typeface="Calibri" panose="020F0502020204030204" pitchFamily="34" charset="0"/>
                          </a:rPr>
                          <m:t>𝒖</m:t>
                        </m:r>
                        <m:r>
                          <a:rPr lang="en-US" sz="2800" b="1" i="1" dirty="0" smtClean="0">
                            <a:latin typeface="Cambria Math"/>
                            <a:cs typeface="Calibri" panose="020F0502020204030204" pitchFamily="34" charset="0"/>
                          </a:rPr>
                          <m:t>′</m:t>
                        </m:r>
                      </m:e>
                      <m:sub>
                        <m:r>
                          <a:rPr lang="en-US" sz="2800" b="1" i="1" dirty="0" smtClean="0">
                            <a:latin typeface="Cambria Math"/>
                            <a:cs typeface="Calibri" panose="020F0502020204030204" pitchFamily="34" charset="0"/>
                          </a:rPr>
                          <m:t>𝒙</m:t>
                        </m:r>
                      </m:sub>
                    </m:sSub>
                  </m:oMath>
                </a14:m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= 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m.</a:t>
                </a:r>
                <a:r>
                  <a:rPr lang="en-US" sz="2800" b="1" dirty="0">
                    <a:solidFill>
                      <a:srgbClr val="FF0000"/>
                    </a:solidFill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𝒖</m:t>
                        </m:r>
                      </m:e>
                      <m:sup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𝒎</m:t>
                        </m:r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𝒖</m:t>
                        </m:r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′</m:t>
                        </m:r>
                      </m:e>
                      <m:sub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𝒙</m:t>
                        </m:r>
                      </m:sub>
                    </m:sSub>
                  </m:oMath>
                </a14:m>
                <a:r>
                  <a:rPr lang="en-US" sz="2800" b="1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endParaRPr lang="en-US" sz="2800" b="1" dirty="0" smtClean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r>
                  <a:rPr lang="en-US" sz="2800" b="1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Tóm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lại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                         (</m:t>
                        </m:r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𝒖</m:t>
                        </m:r>
                      </m:e>
                      <m:sup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𝒎</m:t>
                        </m:r>
                      </m:sup>
                    </m:sSup>
                    <m:r>
                      <a:rPr lang="en-US" sz="2800" b="1" i="1" dirty="0" smtClean="0">
                        <a:solidFill>
                          <a:srgbClr val="FF0000"/>
                        </a:solidFill>
                        <a:latin typeface="Cambria Math"/>
                        <a:cs typeface="Calibri" panose="020F0502020204030204" pitchFamily="34" charset="0"/>
                      </a:rPr>
                      <m:t>)′</m:t>
                    </m:r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= </a:t>
                </a:r>
                <a:r>
                  <a:rPr lang="en-US" sz="2800" b="1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m.</a:t>
                </a:r>
                <a:r>
                  <a:rPr lang="en-US" sz="2800" b="1" dirty="0">
                    <a:solidFill>
                      <a:srgbClr val="FF0000"/>
                    </a:solidFill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𝒖</m:t>
                        </m:r>
                      </m:e>
                      <m:sup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𝒎</m:t>
                        </m:r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en-US" sz="2800" b="1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𝒖</m:t>
                        </m:r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′</m:t>
                        </m:r>
                      </m:e>
                      <m:sub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𝒙</m:t>
                        </m:r>
                      </m:sub>
                    </m:sSub>
                  </m:oMath>
                </a14:m>
                <a:endParaRPr lang="en-US" sz="2800" b="1" dirty="0" smtClean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Chẳng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hạn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/>
                        <a:cs typeface="Calibri" panose="020F0502020204030204" pitchFamily="34" charset="0"/>
                      </a:rPr>
                      <m:t>[</m:t>
                    </m:r>
                  </m:oMath>
                </a14:m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smtClean="0">
                            <a:latin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800" b="1" dirty="0">
                            <a:solidFill>
                              <a:prstClr val="black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3</m:t>
                        </m:r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𝟐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sz="2800" b="1" dirty="0">
                            <a:solidFill>
                              <a:prstClr val="black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 − </m:t>
                        </m:r>
                        <m:r>
                          <m:rPr>
                            <m:nor/>
                          </m:rPr>
                          <a:rPr lang="en-US" sz="2800" b="1" dirty="0">
                            <a:solidFill>
                              <a:prstClr val="black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800" b="1" dirty="0">
                            <a:solidFill>
                              <a:prstClr val="black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 +1)</m:t>
                        </m:r>
                      </m:e>
                      <m:sup>
                        <m:r>
                          <a:rPr lang="en-US" sz="2800" b="1" i="1" smtClean="0">
                            <a:latin typeface="Cambria Math"/>
                            <a:cs typeface="Calibri" panose="020F0502020204030204" pitchFamily="34" charset="0"/>
                          </a:rPr>
                          <m:t>𝟒</m:t>
                        </m:r>
                      </m:sup>
                    </m:sSup>
                    <m:r>
                      <a:rPr lang="en-US" sz="2800" b="1" i="0" smtClean="0">
                        <a:latin typeface="Cambria Math"/>
                        <a:cs typeface="Calibri" panose="020F0502020204030204" pitchFamily="34" charset="0"/>
                      </a:rPr>
                      <m:t>]</m:t>
                    </m:r>
                  </m:oMath>
                </a14:m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’= 4(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800" b="1" dirty="0">
                            <a:solidFill>
                              <a:prstClr val="black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3</m:t>
                        </m:r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𝟐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sz="2800" b="1" dirty="0">
                            <a:solidFill>
                              <a:prstClr val="black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 − </m:t>
                        </m:r>
                        <m:r>
                          <m:rPr>
                            <m:nor/>
                          </m:rPr>
                          <a:rPr lang="en-US" sz="2800" b="1" dirty="0">
                            <a:solidFill>
                              <a:prstClr val="black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800" b="1" dirty="0">
                            <a:solidFill>
                              <a:prstClr val="black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 +1)</m:t>
                        </m:r>
                      </m:e>
                      <m:sup>
                        <m:r>
                          <a:rPr lang="en-US" sz="2800" b="1" i="1" dirty="0" smtClean="0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  <a:r>
                  <a:rPr lang="en-US" sz="2800" b="1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800" b="1" dirty="0">
                        <a:solidFill>
                          <a:prstClr val="black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3</m:t>
                    </m:r>
                    <m:sSup>
                      <m:sSup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𝟐</m:t>
                        </m:r>
                      </m:sup>
                    </m:sSup>
                    <m:r>
                      <m:rPr>
                        <m:nor/>
                      </m:rPr>
                      <a:rPr lang="en-US" sz="2800" b="1" dirty="0">
                        <a:solidFill>
                          <a:prstClr val="black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 − </m:t>
                    </m:r>
                    <m:r>
                      <m:rPr>
                        <m:nor/>
                      </m:rPr>
                      <a:rPr lang="en-US" sz="2800" b="1" dirty="0">
                        <a:solidFill>
                          <a:prstClr val="black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x</m:t>
                    </m:r>
                    <m:r>
                      <m:rPr>
                        <m:nor/>
                      </m:rPr>
                      <a:rPr lang="en-US" sz="2800" b="1" dirty="0">
                        <a:solidFill>
                          <a:prstClr val="black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 +1</m:t>
                    </m:r>
                  </m:oMath>
                </a14:m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)’</a:t>
                </a:r>
              </a:p>
              <a:p>
                <a:pPr marL="0" indent="0">
                  <a:buNone/>
                </a:pPr>
                <a:r>
                  <a:rPr lang="en-US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        = </a:t>
                </a:r>
                <a:r>
                  <a:rPr lang="en-US" sz="2800" b="1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4(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800" b="1" dirty="0">
                            <a:solidFill>
                              <a:prstClr val="black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3</m:t>
                        </m:r>
                        <m:sSup>
                          <m:sSupPr>
                            <m:ctrlP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𝟐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sz="2800" b="1" dirty="0">
                            <a:solidFill>
                              <a:prstClr val="black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 − </m:t>
                        </m:r>
                        <m:r>
                          <m:rPr>
                            <m:nor/>
                          </m:rPr>
                          <a:rPr lang="en-US" sz="2800" b="1" dirty="0">
                            <a:solidFill>
                              <a:prstClr val="black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800" b="1" dirty="0">
                            <a:solidFill>
                              <a:prstClr val="black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 +1)</m:t>
                        </m:r>
                      </m:e>
                      <m:sup>
                        <m:r>
                          <a:rPr lang="en-US" sz="2800" b="1" i="1" dirty="0">
                            <a:solidFill>
                              <a:prstClr val="black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2800" b="1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  <a:r>
                  <a:rPr lang="en-US" sz="2800" b="1" dirty="0" smtClean="0">
                    <a:solidFill>
                      <a:prstClr val="black"/>
                    </a:solidFill>
                    <a:cs typeface="Calibri" panose="020F0502020204030204" pitchFamily="34" charset="0"/>
                  </a:rPr>
                  <a:t>(6x - 1).</a:t>
                </a:r>
              </a:p>
              <a:p>
                <a:pPr marL="0" indent="0">
                  <a:buNone/>
                </a:pP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Tương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tự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:              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b/   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𝒖</m:t>
                        </m:r>
                      </m:e>
                    </m:rad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)’=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𝒖</m:t>
                        </m:r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′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𝒖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 </a:t>
                </a:r>
                <a:endParaRPr lang="en-US" sz="2800" b="1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IV.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Luyện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tập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:  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Tìm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các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đạo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hàm</a:t>
                </a: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sau</a:t>
                </a:r>
                <a:endParaRPr lang="en-US" sz="2800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a/ (3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𝟓</m:t>
                        </m:r>
                      </m:sup>
                    </m:sSup>
                    <m:r>
                      <a:rPr lang="en-US" sz="2800" b="1" i="1" dirty="0" smtClean="0">
                        <a:solidFill>
                          <a:srgbClr val="FF0000"/>
                        </a:solidFill>
                        <a:latin typeface="Cambria Math"/>
                        <a:cs typeface="Calibri" panose="020F0502020204030204" pitchFamily="34" charset="0"/>
                      </a:rPr>
                      <m:t> −</m:t>
                    </m:r>
                    <m:r>
                      <a:rPr lang="en-US" sz="2800" b="1" i="1" dirty="0" smtClean="0">
                        <a:solidFill>
                          <a:srgbClr val="FF0000"/>
                        </a:solidFill>
                        <a:latin typeface="Cambria Math"/>
                        <a:cs typeface="Calibri" panose="020F0502020204030204" pitchFamily="34" charset="0"/>
                      </a:rPr>
                      <m:t>𝟒</m:t>
                    </m:r>
                    <m:sSup>
                      <m:sSupPr>
                        <m:ctrlP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/>
                            <a:cs typeface="Calibri" panose="020F050202020403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latin typeface="Cambria Math"/>
                            <a:cs typeface="Calibri" panose="020F0502020204030204" pitchFamily="34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x – 3)’</a:t>
                </a:r>
              </a:p>
              <a:p>
                <a:pPr marL="0" indent="0">
                  <a:buNone/>
                </a:pP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b/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>
                            <a:solidFill>
                              <a:schemeClr val="tx1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𝟐</m:t>
                        </m:r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𝟓</m:t>
                        </m:r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𝒙</m:t>
                        </m:r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/>
                            <a:cs typeface="Calibri" panose="020F050202020403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800" b="1" i="1" dirty="0">
                                <a:solidFill>
                                  <a:schemeClr val="tx1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1" i="1" dirty="0">
                                <a:solidFill>
                                  <a:schemeClr val="tx1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 dirty="0">
                                <a:solidFill>
                                  <a:schemeClr val="tx1"/>
                                </a:solidFill>
                                <a:latin typeface="Cambria Math"/>
                                <a:cs typeface="Calibri" panose="020F0502020204030204" pitchFamily="34" charset="0"/>
                              </a:rPr>
                              <m:t>𝟐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)’</a:t>
                </a:r>
              </a:p>
              <a:p>
                <a:pPr marL="0" indent="0">
                  <a:buNone/>
                </a:pPr>
                <a:r>
                  <a:rPr lang="en-US" sz="28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c/ 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/>
                            <a:cs typeface="Calibri" panose="020F0502020204030204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800" b="1" i="1" smtClean="0">
                                <a:latin typeface="Cambria Math"/>
                                <a:cs typeface="Calibri" panose="020F050202020403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800" b="1" i="1" smtClean="0">
                                <a:latin typeface="Cambria Math"/>
                                <a:cs typeface="Calibri" panose="020F0502020204030204" pitchFamily="34" charset="0"/>
                              </a:rPr>
                              <m:t>𝒙</m:t>
                            </m:r>
                            <m:r>
                              <a:rPr lang="en-US" sz="2800" b="1" i="1" smtClean="0">
                                <a:latin typeface="Cambria Math"/>
                                <a:cs typeface="Calibri" panose="020F0502020204030204" pitchFamily="34" charset="0"/>
                              </a:rPr>
                              <m:t>+</m:t>
                            </m:r>
                            <m:r>
                              <a:rPr lang="en-US" sz="2800" b="1" i="1" smtClean="0">
                                <a:latin typeface="Cambria Math"/>
                                <a:cs typeface="Calibri" panose="020F0502020204030204" pitchFamily="34" charset="0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en-US" sz="2800" b="1" i="1" smtClean="0">
                            <a:latin typeface="Cambria Math"/>
                            <a:cs typeface="Calibri" panose="020F0502020204030204" pitchFamily="34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sz="2800" b="1" i="1" smtClean="0">
                                <a:latin typeface="Cambria Math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latin typeface="Cambria Math"/>
                                <a:cs typeface="Calibri" panose="020F0502020204030204" pitchFamily="34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 smtClean="0">
                                <a:latin typeface="Cambria Math"/>
                                <a:cs typeface="Calibri" panose="020F050202020403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2800" b="1" i="0" smtClean="0">
                        <a:latin typeface="Cambria Math"/>
                        <a:cs typeface="Calibri" panose="020F0502020204030204" pitchFamily="34" charset="0"/>
                      </a:rPr>
                      <m:t> )′</m:t>
                    </m:r>
                  </m:oMath>
                </a14:m>
                <a:endParaRPr lang="vi-VN" sz="2800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457200"/>
                <a:ext cx="8991600" cy="6400800"/>
              </a:xfrm>
              <a:blipFill rotWithShape="1">
                <a:blip r:embed="rId2"/>
                <a:stretch>
                  <a:fillRect l="-1356" t="-85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044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908</Words>
  <Application>Microsoft Office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HAINT</dc:creator>
  <cp:lastModifiedBy>HAINT</cp:lastModifiedBy>
  <cp:revision>15</cp:revision>
  <dcterms:created xsi:type="dcterms:W3CDTF">2019-03-18T23:03:55Z</dcterms:created>
  <dcterms:modified xsi:type="dcterms:W3CDTF">2019-03-19T12:30:21Z</dcterms:modified>
</cp:coreProperties>
</file>